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906000" cy="6858000" type="A4"/>
  <p:notesSz cx="6858000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387" userDrawn="1">
          <p15:clr>
            <a:srgbClr val="A4A3A4"/>
          </p15:clr>
        </p15:guide>
        <p15:guide id="2" pos="3120" userDrawn="1">
          <p15:clr>
            <a:srgbClr val="A4A3A4"/>
          </p15:clr>
        </p15:guide>
        <p15:guide id="3" pos="58" userDrawn="1">
          <p15:clr>
            <a:srgbClr val="A4A3A4"/>
          </p15:clr>
        </p15:guide>
        <p15:guide id="4" pos="618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Keine Formatvorlage, Tabellenraster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945" autoAdjust="0"/>
    <p:restoredTop sz="94660"/>
  </p:normalViewPr>
  <p:slideViewPr>
    <p:cSldViewPr snapToGrid="0" showGuides="1">
      <p:cViewPr varScale="1">
        <p:scale>
          <a:sx n="154" d="100"/>
          <a:sy n="154" d="100"/>
        </p:scale>
        <p:origin x="4446" y="174"/>
      </p:cViewPr>
      <p:guideLst>
        <p:guide orient="horz" pos="2387"/>
        <p:guide pos="3120"/>
        <p:guide pos="58"/>
        <p:guide pos="618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15100A-B6A3-46E6-992B-AFD0BFACDF5F}" type="datetimeFigureOut">
              <a:rPr lang="de-DE" smtClean="0"/>
              <a:t>02.09.2019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262D8A-04FC-4251-BDAF-63649A24312C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255094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15100A-B6A3-46E6-992B-AFD0BFACDF5F}" type="datetimeFigureOut">
              <a:rPr lang="de-DE" smtClean="0"/>
              <a:t>02.09.2019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262D8A-04FC-4251-BDAF-63649A24312C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479126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15100A-B6A3-46E6-992B-AFD0BFACDF5F}" type="datetimeFigureOut">
              <a:rPr lang="de-DE" smtClean="0"/>
              <a:t>02.09.2019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262D8A-04FC-4251-BDAF-63649A24312C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438308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15100A-B6A3-46E6-992B-AFD0BFACDF5F}" type="datetimeFigureOut">
              <a:rPr lang="de-DE" smtClean="0"/>
              <a:t>02.09.2019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262D8A-04FC-4251-BDAF-63649A24312C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27445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15100A-B6A3-46E6-992B-AFD0BFACDF5F}" type="datetimeFigureOut">
              <a:rPr lang="de-DE" smtClean="0"/>
              <a:t>02.09.2019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262D8A-04FC-4251-BDAF-63649A24312C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541082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15100A-B6A3-46E6-992B-AFD0BFACDF5F}" type="datetimeFigureOut">
              <a:rPr lang="de-DE" smtClean="0"/>
              <a:t>02.09.2019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262D8A-04FC-4251-BDAF-63649A24312C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78257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15100A-B6A3-46E6-992B-AFD0BFACDF5F}" type="datetimeFigureOut">
              <a:rPr lang="de-DE" smtClean="0"/>
              <a:t>02.09.2019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262D8A-04FC-4251-BDAF-63649A24312C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737727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15100A-B6A3-46E6-992B-AFD0BFACDF5F}" type="datetimeFigureOut">
              <a:rPr lang="de-DE" smtClean="0"/>
              <a:t>02.09.2019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262D8A-04FC-4251-BDAF-63649A24312C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105268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15100A-B6A3-46E6-992B-AFD0BFACDF5F}" type="datetimeFigureOut">
              <a:rPr lang="de-DE" smtClean="0"/>
              <a:t>02.09.2019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262D8A-04FC-4251-BDAF-63649A24312C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895283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15100A-B6A3-46E6-992B-AFD0BFACDF5F}" type="datetimeFigureOut">
              <a:rPr lang="de-DE" smtClean="0"/>
              <a:t>02.09.2019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262D8A-04FC-4251-BDAF-63649A24312C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950927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15100A-B6A3-46E6-992B-AFD0BFACDF5F}" type="datetimeFigureOut">
              <a:rPr lang="de-DE" smtClean="0"/>
              <a:t>02.09.2019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262D8A-04FC-4251-BDAF-63649A24312C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426825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15100A-B6A3-46E6-992B-AFD0BFACDF5F}" type="datetimeFigureOut">
              <a:rPr lang="de-DE" smtClean="0"/>
              <a:t>02.09.2019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262D8A-04FC-4251-BDAF-63649A24312C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677979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feld 4">
            <a:extLst>
              <a:ext uri="{FF2B5EF4-FFF2-40B4-BE49-F238E27FC236}">
                <a16:creationId xmlns:a16="http://schemas.microsoft.com/office/drawing/2014/main" id="{59F0AB3C-E3B4-445D-B875-DD56844FD512}"/>
              </a:ext>
            </a:extLst>
          </p:cNvPr>
          <p:cNvSpPr txBox="1"/>
          <p:nvPr/>
        </p:nvSpPr>
        <p:spPr>
          <a:xfrm>
            <a:off x="2200044" y="6515470"/>
            <a:ext cx="7705956" cy="3425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13" dirty="0">
                <a:latin typeface="Playfair Display Black" panose="00000A00000000000000" pitchFamily="50" charset="0"/>
              </a:rPr>
              <a:t>This work is licensed under the Creative Commons Attribution-Share Alike 3.0 </a:t>
            </a:r>
            <a:r>
              <a:rPr lang="en-US" sz="813" dirty="0" err="1">
                <a:latin typeface="Playfair Display Black" panose="00000A00000000000000" pitchFamily="50" charset="0"/>
              </a:rPr>
              <a:t>Unported</a:t>
            </a:r>
            <a:r>
              <a:rPr lang="en-US" sz="813" dirty="0">
                <a:latin typeface="Playfair Display Black" panose="00000A00000000000000" pitchFamily="50" charset="0"/>
              </a:rPr>
              <a:t> License. To view a copy of this license, visit:</a:t>
            </a:r>
          </a:p>
          <a:p>
            <a:r>
              <a:rPr lang="en-US" sz="813" dirty="0">
                <a:latin typeface="Playfair Display Black" panose="00000A00000000000000" pitchFamily="50" charset="0"/>
              </a:rPr>
              <a:t>http://creativecommons.org/licenses/by-sa/3.0/ or send a letter to Creative Commons, 171 Second Street, Suite 300, San Francisco, California, 94105, USA.</a:t>
            </a:r>
            <a:endParaRPr lang="de-DE" sz="813" dirty="0">
              <a:latin typeface="Playfair Display Black" panose="00000A00000000000000" pitchFamily="50" charset="0"/>
            </a:endParaRPr>
          </a:p>
        </p:txBody>
      </p:sp>
      <p:grpSp>
        <p:nvGrpSpPr>
          <p:cNvPr id="6" name="Group 1">
            <a:extLst>
              <a:ext uri="{FF2B5EF4-FFF2-40B4-BE49-F238E27FC236}">
                <a16:creationId xmlns:a16="http://schemas.microsoft.com/office/drawing/2014/main" id="{DA061158-6AEE-419E-9536-6106588E4C56}"/>
              </a:ext>
            </a:extLst>
          </p:cNvPr>
          <p:cNvGrpSpPr/>
          <p:nvPr/>
        </p:nvGrpSpPr>
        <p:grpSpPr>
          <a:xfrm>
            <a:off x="264505" y="0"/>
            <a:ext cx="4602321" cy="1588603"/>
            <a:chOff x="734043" y="1946222"/>
            <a:chExt cx="7671653" cy="1955204"/>
          </a:xfrm>
        </p:grpSpPr>
        <p:sp>
          <p:nvSpPr>
            <p:cNvPr id="7" name="Parallelogram 5">
              <a:extLst>
                <a:ext uri="{FF2B5EF4-FFF2-40B4-BE49-F238E27FC236}">
                  <a16:creationId xmlns:a16="http://schemas.microsoft.com/office/drawing/2014/main" id="{E9F1F209-6562-437A-8112-D75281827CC0}"/>
                </a:ext>
              </a:extLst>
            </p:cNvPr>
            <p:cNvSpPr/>
            <p:nvPr/>
          </p:nvSpPr>
          <p:spPr>
            <a:xfrm>
              <a:off x="734043" y="2530052"/>
              <a:ext cx="6522971" cy="561676"/>
            </a:xfrm>
            <a:prstGeom prst="parallelogram">
              <a:avLst/>
            </a:prstGeom>
            <a:solidFill>
              <a:schemeClr val="tx1"/>
            </a:solidFill>
            <a:ln>
              <a:noFill/>
            </a:ln>
            <a:effectLst>
              <a:outerShdw blurRad="203200" sx="102000" sy="102000" algn="ctr" rotWithShape="0">
                <a:prstClr val="black">
                  <a:alpha val="31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en-US" sz="975" b="1">
                <a:latin typeface="Roboto Condensed" charset="0"/>
                <a:ea typeface="Roboto Condensed" charset="0"/>
                <a:cs typeface="Roboto Condensed" charset="0"/>
              </a:endParaRPr>
            </a:p>
          </p:txBody>
        </p:sp>
        <p:sp>
          <p:nvSpPr>
            <p:cNvPr id="8" name="Title 4">
              <a:extLst>
                <a:ext uri="{FF2B5EF4-FFF2-40B4-BE49-F238E27FC236}">
                  <a16:creationId xmlns:a16="http://schemas.microsoft.com/office/drawing/2014/main" id="{0AF3A55D-532C-46B7-B719-E7597D144230}"/>
                </a:ext>
              </a:extLst>
            </p:cNvPr>
            <p:cNvSpPr txBox="1">
              <a:spLocks/>
            </p:cNvSpPr>
            <p:nvPr/>
          </p:nvSpPr>
          <p:spPr>
            <a:xfrm>
              <a:off x="838199" y="1946222"/>
              <a:ext cx="7567497" cy="1955204"/>
            </a:xfrm>
            <a:prstGeom prst="rect">
              <a:avLst/>
            </a:prstGeom>
          </p:spPr>
          <p:txBody>
            <a:bodyPr/>
            <a:lstStyle>
              <a:lvl1pPr algn="ctr" defTabSz="914400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sz="3600" kern="1200">
                  <a:solidFill>
                    <a:schemeClr val="tx1"/>
                  </a:solidFill>
                  <a:latin typeface="Playfair Display Black" charset="0"/>
                  <a:ea typeface="Playfair Display Black" charset="0"/>
                  <a:cs typeface="Playfair Display Black" charset="0"/>
                </a:defRPr>
              </a:lvl1pPr>
            </a:lstStyle>
            <a:p>
              <a:pPr algn="l">
                <a:lnSpc>
                  <a:spcPct val="100000"/>
                </a:lnSpc>
              </a:pPr>
              <a:r>
                <a:rPr lang="en-US" sz="2925" b="1" dirty="0"/>
                <a:t>ITT </a:t>
              </a:r>
              <a:r>
                <a:rPr lang="en-US" sz="2925" b="1" dirty="0" err="1"/>
                <a:t>Methoden</a:t>
              </a:r>
              <a:r>
                <a:rPr lang="en-US" sz="2925" b="1" dirty="0"/>
                <a:t>-Toolkit</a:t>
              </a:r>
            </a:p>
            <a:p>
              <a:pPr algn="l">
                <a:lnSpc>
                  <a:spcPct val="100000"/>
                </a:lnSpc>
              </a:pPr>
              <a:r>
                <a:rPr lang="en-US" sz="2275" b="1" dirty="0">
                  <a:solidFill>
                    <a:schemeClr val="bg1"/>
                  </a:solidFill>
                </a:rPr>
                <a:t>Value Proposition Canvas</a:t>
              </a:r>
            </a:p>
          </p:txBody>
        </p:sp>
      </p:grpSp>
      <p:sp>
        <p:nvSpPr>
          <p:cNvPr id="9" name="Textfeld 8">
            <a:extLst>
              <a:ext uri="{FF2B5EF4-FFF2-40B4-BE49-F238E27FC236}">
                <a16:creationId xmlns:a16="http://schemas.microsoft.com/office/drawing/2014/main" id="{D2CE74EB-8186-461D-AEA9-8864A3DEEC42}"/>
              </a:ext>
            </a:extLst>
          </p:cNvPr>
          <p:cNvSpPr txBox="1"/>
          <p:nvPr/>
        </p:nvSpPr>
        <p:spPr>
          <a:xfrm>
            <a:off x="0" y="6615626"/>
            <a:ext cx="1636987" cy="2423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de-DE" sz="975" dirty="0">
                <a:latin typeface="Playfair Display Black" panose="00000A00000000000000" pitchFamily="50" charset="0"/>
              </a:rPr>
              <a:t>Prof. Dr. Christian Zagel</a:t>
            </a:r>
          </a:p>
        </p:txBody>
      </p:sp>
      <p:sp>
        <p:nvSpPr>
          <p:cNvPr id="12" name="Rectangle 56">
            <a:extLst>
              <a:ext uri="{FF2B5EF4-FFF2-40B4-BE49-F238E27FC236}">
                <a16:creationId xmlns:a16="http://schemas.microsoft.com/office/drawing/2014/main" id="{4433B8C2-002A-43C4-9EE9-4740A8BEAB5E}"/>
              </a:ext>
            </a:extLst>
          </p:cNvPr>
          <p:cNvSpPr/>
          <p:nvPr/>
        </p:nvSpPr>
        <p:spPr>
          <a:xfrm>
            <a:off x="92075" y="1000465"/>
            <a:ext cx="9720000" cy="538317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56">
            <a:extLst>
              <a:ext uri="{FF2B5EF4-FFF2-40B4-BE49-F238E27FC236}">
                <a16:creationId xmlns:a16="http://schemas.microsoft.com/office/drawing/2014/main" id="{65FCDEC2-3BD7-4FE5-AEFC-1760D26495BB}"/>
              </a:ext>
            </a:extLst>
          </p:cNvPr>
          <p:cNvSpPr/>
          <p:nvPr/>
        </p:nvSpPr>
        <p:spPr>
          <a:xfrm>
            <a:off x="209199" y="1630883"/>
            <a:ext cx="4320000" cy="4320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Textfeld 29">
            <a:extLst>
              <a:ext uri="{FF2B5EF4-FFF2-40B4-BE49-F238E27FC236}">
                <a16:creationId xmlns:a16="http://schemas.microsoft.com/office/drawing/2014/main" id="{F8A99DF5-5FE1-4B21-8437-9D0E731EA39D}"/>
              </a:ext>
            </a:extLst>
          </p:cNvPr>
          <p:cNvSpPr txBox="1"/>
          <p:nvPr/>
        </p:nvSpPr>
        <p:spPr>
          <a:xfrm>
            <a:off x="241476" y="3794493"/>
            <a:ext cx="1385316" cy="2423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975" dirty="0">
                <a:latin typeface="Playfair Display Black" panose="00000A00000000000000" pitchFamily="50" charset="0"/>
              </a:rPr>
              <a:t>Products &amp; Services</a:t>
            </a:r>
          </a:p>
        </p:txBody>
      </p:sp>
      <p:sp>
        <p:nvSpPr>
          <p:cNvPr id="31" name="Textfeld 30">
            <a:extLst>
              <a:ext uri="{FF2B5EF4-FFF2-40B4-BE49-F238E27FC236}">
                <a16:creationId xmlns:a16="http://schemas.microsoft.com/office/drawing/2014/main" id="{0EA98E53-5667-4A85-B5A1-34304AD379AB}"/>
              </a:ext>
            </a:extLst>
          </p:cNvPr>
          <p:cNvSpPr txBox="1"/>
          <p:nvPr/>
        </p:nvSpPr>
        <p:spPr>
          <a:xfrm>
            <a:off x="2630578" y="2863311"/>
            <a:ext cx="1007007" cy="2423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75">
                <a:latin typeface="Playfair Display Black" panose="00000A00000000000000" pitchFamily="50" charset="0"/>
              </a:rPr>
              <a:t>Gain Creators</a:t>
            </a:r>
          </a:p>
        </p:txBody>
      </p:sp>
      <p:sp>
        <p:nvSpPr>
          <p:cNvPr id="35" name="Textfeld 34">
            <a:extLst>
              <a:ext uri="{FF2B5EF4-FFF2-40B4-BE49-F238E27FC236}">
                <a16:creationId xmlns:a16="http://schemas.microsoft.com/office/drawing/2014/main" id="{D9DF1EBA-BDB7-4692-8C4D-A3EE1282D522}"/>
              </a:ext>
            </a:extLst>
          </p:cNvPr>
          <p:cNvSpPr txBox="1"/>
          <p:nvPr/>
        </p:nvSpPr>
        <p:spPr>
          <a:xfrm>
            <a:off x="6756236" y="2864565"/>
            <a:ext cx="524503" cy="2423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975" dirty="0">
                <a:latin typeface="Playfair Display Black" panose="00000A00000000000000" pitchFamily="50" charset="0"/>
              </a:rPr>
              <a:t>Gains</a:t>
            </a:r>
          </a:p>
        </p:txBody>
      </p:sp>
      <p:sp>
        <p:nvSpPr>
          <p:cNvPr id="37" name="Textfeld 36">
            <a:extLst>
              <a:ext uri="{FF2B5EF4-FFF2-40B4-BE49-F238E27FC236}">
                <a16:creationId xmlns:a16="http://schemas.microsoft.com/office/drawing/2014/main" id="{4F7D4486-57D0-41B7-A91B-3BA688A17422}"/>
              </a:ext>
            </a:extLst>
          </p:cNvPr>
          <p:cNvSpPr txBox="1"/>
          <p:nvPr/>
        </p:nvSpPr>
        <p:spPr>
          <a:xfrm>
            <a:off x="8351237" y="3794493"/>
            <a:ext cx="1130438" cy="2423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975" dirty="0">
                <a:latin typeface="Playfair Display Black" panose="00000A00000000000000" pitchFamily="50" charset="0"/>
              </a:rPr>
              <a:t>Customer Job(s)</a:t>
            </a:r>
          </a:p>
        </p:txBody>
      </p:sp>
      <p:sp>
        <p:nvSpPr>
          <p:cNvPr id="42" name="Rechteck 41">
            <a:extLst>
              <a:ext uri="{FF2B5EF4-FFF2-40B4-BE49-F238E27FC236}">
                <a16:creationId xmlns:a16="http://schemas.microsoft.com/office/drawing/2014/main" id="{76B139EA-B5FF-4CF2-9FA0-CB693D908B69}"/>
              </a:ext>
            </a:extLst>
          </p:cNvPr>
          <p:cNvSpPr/>
          <p:nvPr/>
        </p:nvSpPr>
        <p:spPr>
          <a:xfrm>
            <a:off x="8728654" y="3538161"/>
            <a:ext cx="364202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dirty="0">
                <a:latin typeface="linea-basic-10" charset="0"/>
                <a:ea typeface="linea-basic-10" charset="0"/>
                <a:cs typeface="linea-basic-10" charset="0"/>
              </a:rPr>
              <a:t>U</a:t>
            </a:r>
            <a:endParaRPr lang="de-DE" sz="1400" dirty="0"/>
          </a:p>
        </p:txBody>
      </p:sp>
      <p:sp>
        <p:nvSpPr>
          <p:cNvPr id="44" name="Rechteck 43">
            <a:extLst>
              <a:ext uri="{FF2B5EF4-FFF2-40B4-BE49-F238E27FC236}">
                <a16:creationId xmlns:a16="http://schemas.microsoft.com/office/drawing/2014/main" id="{7F7AA592-7DA3-4FE3-9D0E-653109A43F36}"/>
              </a:ext>
            </a:extLst>
          </p:cNvPr>
          <p:cNvSpPr/>
          <p:nvPr/>
        </p:nvSpPr>
        <p:spPr>
          <a:xfrm>
            <a:off x="752033" y="3538162"/>
            <a:ext cx="364202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dirty="0">
                <a:latin typeface="linea-basic-10" charset="0"/>
                <a:ea typeface="linea-basic-10" charset="0"/>
                <a:cs typeface="linea-basic-10" charset="0"/>
              </a:rPr>
              <a:t>P</a:t>
            </a:r>
            <a:endParaRPr lang="de-DE" sz="1400" dirty="0"/>
          </a:p>
        </p:txBody>
      </p:sp>
      <p:sp>
        <p:nvSpPr>
          <p:cNvPr id="45" name="Rechteck 44">
            <a:extLst>
              <a:ext uri="{FF2B5EF4-FFF2-40B4-BE49-F238E27FC236}">
                <a16:creationId xmlns:a16="http://schemas.microsoft.com/office/drawing/2014/main" id="{D603FA0B-5016-4654-9EF8-582CE692FE5A}"/>
              </a:ext>
            </a:extLst>
          </p:cNvPr>
          <p:cNvSpPr/>
          <p:nvPr/>
        </p:nvSpPr>
        <p:spPr>
          <a:xfrm>
            <a:off x="5917157" y="647287"/>
            <a:ext cx="3893496" cy="242374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1100" dirty="0">
                <a:solidFill>
                  <a:schemeClr val="tx1"/>
                </a:solidFill>
                <a:latin typeface="Playfair Display" panose="00000500000000000000" pitchFamily="50" charset="0"/>
              </a:rPr>
              <a:t>Date: </a:t>
            </a:r>
          </a:p>
        </p:txBody>
      </p:sp>
      <p:sp>
        <p:nvSpPr>
          <p:cNvPr id="46" name="Rechteck 45">
            <a:extLst>
              <a:ext uri="{FF2B5EF4-FFF2-40B4-BE49-F238E27FC236}">
                <a16:creationId xmlns:a16="http://schemas.microsoft.com/office/drawing/2014/main" id="{512643C2-E9F3-421C-9E14-90B93B527AC0}"/>
              </a:ext>
            </a:extLst>
          </p:cNvPr>
          <p:cNvSpPr/>
          <p:nvPr/>
        </p:nvSpPr>
        <p:spPr>
          <a:xfrm>
            <a:off x="5915849" y="370043"/>
            <a:ext cx="3893496" cy="242374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1100" dirty="0">
                <a:solidFill>
                  <a:schemeClr val="tx1"/>
                </a:solidFill>
                <a:latin typeface="Playfair Display" panose="00000500000000000000" pitchFamily="50" charset="0"/>
              </a:rPr>
              <a:t>Topic: </a:t>
            </a: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179CDECB-9B91-4F71-88D4-E1F87A15531D}"/>
              </a:ext>
            </a:extLst>
          </p:cNvPr>
          <p:cNvSpPr/>
          <p:nvPr/>
        </p:nvSpPr>
        <p:spPr>
          <a:xfrm>
            <a:off x="5405505" y="1630883"/>
            <a:ext cx="4320000" cy="43200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BDD341A0-2478-4682-BC24-E9E73F3970F1}"/>
              </a:ext>
            </a:extLst>
          </p:cNvPr>
          <p:cNvCxnSpPr>
            <a:cxnSpLocks/>
          </p:cNvCxnSpPr>
          <p:nvPr/>
        </p:nvCxnSpPr>
        <p:spPr>
          <a:xfrm flipH="1" flipV="1">
            <a:off x="207674" y="1630883"/>
            <a:ext cx="2161525" cy="216000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7" name="Straight Connector 46">
            <a:extLst>
              <a:ext uri="{FF2B5EF4-FFF2-40B4-BE49-F238E27FC236}">
                <a16:creationId xmlns:a16="http://schemas.microsoft.com/office/drawing/2014/main" id="{CDFD6C06-2B17-4866-A785-E88537C9B0DE}"/>
              </a:ext>
            </a:extLst>
          </p:cNvPr>
          <p:cNvCxnSpPr>
            <a:cxnSpLocks/>
          </p:cNvCxnSpPr>
          <p:nvPr/>
        </p:nvCxnSpPr>
        <p:spPr>
          <a:xfrm flipH="1">
            <a:off x="207674" y="3786737"/>
            <a:ext cx="2161525" cy="216000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C5653E38-86B0-4F10-8A5E-6F66AAE96537}"/>
              </a:ext>
            </a:extLst>
          </p:cNvPr>
          <p:cNvCxnSpPr>
            <a:cxnSpLocks/>
          </p:cNvCxnSpPr>
          <p:nvPr/>
        </p:nvCxnSpPr>
        <p:spPr>
          <a:xfrm>
            <a:off x="2383227" y="3786737"/>
            <a:ext cx="2459396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8" name="Straight Arrow Connector 47">
            <a:extLst>
              <a:ext uri="{FF2B5EF4-FFF2-40B4-BE49-F238E27FC236}">
                <a16:creationId xmlns:a16="http://schemas.microsoft.com/office/drawing/2014/main" id="{43260E2C-DA7B-4FD8-970E-B7340C34B57A}"/>
              </a:ext>
            </a:extLst>
          </p:cNvPr>
          <p:cNvCxnSpPr>
            <a:cxnSpLocks/>
          </p:cNvCxnSpPr>
          <p:nvPr/>
        </p:nvCxnSpPr>
        <p:spPr>
          <a:xfrm flipH="1">
            <a:off x="5055803" y="3789363"/>
            <a:ext cx="2459396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9" name="Straight Connector 48">
            <a:extLst>
              <a:ext uri="{FF2B5EF4-FFF2-40B4-BE49-F238E27FC236}">
                <a16:creationId xmlns:a16="http://schemas.microsoft.com/office/drawing/2014/main" id="{B036559E-07F5-4A60-A1C0-BA387433604C}"/>
              </a:ext>
            </a:extLst>
          </p:cNvPr>
          <p:cNvCxnSpPr>
            <a:cxnSpLocks/>
            <a:stCxn id="10" idx="7"/>
          </p:cNvCxnSpPr>
          <p:nvPr/>
        </p:nvCxnSpPr>
        <p:spPr>
          <a:xfrm flipH="1">
            <a:off x="7530428" y="2263532"/>
            <a:ext cx="1562428" cy="153096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0" name="Straight Connector 49">
            <a:extLst>
              <a:ext uri="{FF2B5EF4-FFF2-40B4-BE49-F238E27FC236}">
                <a16:creationId xmlns:a16="http://schemas.microsoft.com/office/drawing/2014/main" id="{D160C259-C317-4513-9017-939957820786}"/>
              </a:ext>
            </a:extLst>
          </p:cNvPr>
          <p:cNvCxnSpPr>
            <a:cxnSpLocks/>
          </p:cNvCxnSpPr>
          <p:nvPr/>
        </p:nvCxnSpPr>
        <p:spPr>
          <a:xfrm>
            <a:off x="7536318" y="3789363"/>
            <a:ext cx="1562428" cy="153096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1" name="Textfeld 34">
            <a:extLst>
              <a:ext uri="{FF2B5EF4-FFF2-40B4-BE49-F238E27FC236}">
                <a16:creationId xmlns:a16="http://schemas.microsoft.com/office/drawing/2014/main" id="{7F8BC7D4-450B-439C-A0EF-9895400D7BE9}"/>
              </a:ext>
            </a:extLst>
          </p:cNvPr>
          <p:cNvSpPr txBox="1"/>
          <p:nvPr/>
        </p:nvSpPr>
        <p:spPr>
          <a:xfrm>
            <a:off x="6761046" y="4471788"/>
            <a:ext cx="514885" cy="2423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975" dirty="0">
                <a:latin typeface="Playfair Display Black" panose="00000A00000000000000" pitchFamily="50" charset="0"/>
              </a:rPr>
              <a:t>Pains</a:t>
            </a:r>
          </a:p>
        </p:txBody>
      </p:sp>
      <p:sp>
        <p:nvSpPr>
          <p:cNvPr id="52" name="Textfeld 30">
            <a:extLst>
              <a:ext uri="{FF2B5EF4-FFF2-40B4-BE49-F238E27FC236}">
                <a16:creationId xmlns:a16="http://schemas.microsoft.com/office/drawing/2014/main" id="{4EE39052-7648-4B99-9AE1-59F09B34950E}"/>
              </a:ext>
            </a:extLst>
          </p:cNvPr>
          <p:cNvSpPr txBox="1"/>
          <p:nvPr/>
        </p:nvSpPr>
        <p:spPr>
          <a:xfrm>
            <a:off x="2596907" y="4471788"/>
            <a:ext cx="1029449" cy="2423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75">
                <a:latin typeface="Playfair Display Black" panose="00000A00000000000000" pitchFamily="50" charset="0"/>
              </a:rPr>
              <a:t>Pain Relievers</a:t>
            </a:r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41367688-08C0-410E-8227-90255004B6A0}"/>
              </a:ext>
            </a:extLst>
          </p:cNvPr>
          <p:cNvSpPr/>
          <p:nvPr/>
        </p:nvSpPr>
        <p:spPr>
          <a:xfrm>
            <a:off x="1954413" y="3534615"/>
            <a:ext cx="540000" cy="54000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1026" name="Picture 2" descr="Bildergebnis fÃ¼r icon geschenk">
            <a:extLst>
              <a:ext uri="{FF2B5EF4-FFF2-40B4-BE49-F238E27FC236}">
                <a16:creationId xmlns:a16="http://schemas.microsoft.com/office/drawing/2014/main" id="{21934D9A-77F2-4C14-A0AB-2350005EDFB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27693" y="3607895"/>
            <a:ext cx="393441" cy="3934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3" name="Oval 52">
            <a:extLst>
              <a:ext uri="{FF2B5EF4-FFF2-40B4-BE49-F238E27FC236}">
                <a16:creationId xmlns:a16="http://schemas.microsoft.com/office/drawing/2014/main" id="{57DC3F95-CA3D-48DB-9685-46C5F17BAF04}"/>
              </a:ext>
            </a:extLst>
          </p:cNvPr>
          <p:cNvSpPr/>
          <p:nvPr/>
        </p:nvSpPr>
        <p:spPr>
          <a:xfrm>
            <a:off x="7362983" y="3534615"/>
            <a:ext cx="540000" cy="54000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1618D1E4-0C1A-46E6-BBF7-DCE9D583D0F0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FAFAFA"/>
              </a:clrFrom>
              <a:clrTo>
                <a:srgbClr val="FAFAFA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2965076" y="2528625"/>
            <a:ext cx="338009" cy="361996"/>
          </a:xfrm>
          <a:prstGeom prst="rect">
            <a:avLst/>
          </a:prstGeom>
        </p:spPr>
      </p:pic>
      <p:pic>
        <p:nvPicPr>
          <p:cNvPr id="1034" name="Picture 10" descr="Bildergebnis fÃ¼r pain relief icon">
            <a:extLst>
              <a:ext uri="{FF2B5EF4-FFF2-40B4-BE49-F238E27FC236}">
                <a16:creationId xmlns:a16="http://schemas.microsoft.com/office/drawing/2014/main" id="{517EAB8B-02CB-4F87-A839-CE698E0E84A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37246" y="4239799"/>
            <a:ext cx="548769" cy="2881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C487EEA7-2FA4-4086-9B49-6F1A02526AD7}"/>
              </a:ext>
            </a:extLst>
          </p:cNvPr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6884790" y="4206258"/>
            <a:ext cx="267393" cy="267393"/>
          </a:xfrm>
          <a:prstGeom prst="rect">
            <a:avLst/>
          </a:prstGeom>
        </p:spPr>
      </p:pic>
      <p:pic>
        <p:nvPicPr>
          <p:cNvPr id="1036" name="Picture 12" descr="Bildergebnis fÃ¼r icon smile">
            <a:extLst>
              <a:ext uri="{FF2B5EF4-FFF2-40B4-BE49-F238E27FC236}">
                <a16:creationId xmlns:a16="http://schemas.microsoft.com/office/drawing/2014/main" id="{C0CF73B5-4EB6-410C-A5EB-B7AA8E387B2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85286" y="2617127"/>
            <a:ext cx="266400" cy="266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1" name="Rechteck 45">
            <a:extLst>
              <a:ext uri="{FF2B5EF4-FFF2-40B4-BE49-F238E27FC236}">
                <a16:creationId xmlns:a16="http://schemas.microsoft.com/office/drawing/2014/main" id="{5525044D-A1B9-4437-9867-5864ABDBE5E0}"/>
              </a:ext>
            </a:extLst>
          </p:cNvPr>
          <p:cNvSpPr/>
          <p:nvPr/>
        </p:nvSpPr>
        <p:spPr>
          <a:xfrm>
            <a:off x="207674" y="1294632"/>
            <a:ext cx="4320000" cy="242374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800" dirty="0">
                <a:solidFill>
                  <a:schemeClr val="tx1"/>
                </a:solidFill>
                <a:latin typeface="Playfair Display" panose="00000500000000000000" pitchFamily="50" charset="0"/>
              </a:rPr>
              <a:t>Value Proposition: </a:t>
            </a:r>
          </a:p>
        </p:txBody>
      </p:sp>
      <p:sp>
        <p:nvSpPr>
          <p:cNvPr id="62" name="Rechteck 45">
            <a:extLst>
              <a:ext uri="{FF2B5EF4-FFF2-40B4-BE49-F238E27FC236}">
                <a16:creationId xmlns:a16="http://schemas.microsoft.com/office/drawing/2014/main" id="{A7868EA1-77C5-49D0-A553-26814D6024B1}"/>
              </a:ext>
            </a:extLst>
          </p:cNvPr>
          <p:cNvSpPr/>
          <p:nvPr/>
        </p:nvSpPr>
        <p:spPr>
          <a:xfrm>
            <a:off x="5405505" y="1292948"/>
            <a:ext cx="4320000" cy="242374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800" dirty="0">
                <a:solidFill>
                  <a:schemeClr val="tx1"/>
                </a:solidFill>
                <a:latin typeface="Playfair Display" panose="00000500000000000000" pitchFamily="50" charset="0"/>
              </a:rPr>
              <a:t>Customer Segment:</a:t>
            </a:r>
          </a:p>
        </p:txBody>
      </p:sp>
    </p:spTree>
    <p:extLst>
      <p:ext uri="{BB962C8B-B14F-4D97-AF65-F5344CB8AC3E}">
        <p14:creationId xmlns:p14="http://schemas.microsoft.com/office/powerpoint/2010/main" val="40835160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97</Words>
  <Application>Microsoft Office PowerPoint</Application>
  <PresentationFormat>A4 Paper (210x297 mm)</PresentationFormat>
  <Paragraphs>17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Arial</vt:lpstr>
      <vt:lpstr>Calibri</vt:lpstr>
      <vt:lpstr>Calibri Light</vt:lpstr>
      <vt:lpstr>linea-basic-10</vt:lpstr>
      <vt:lpstr>Playfair Display</vt:lpstr>
      <vt:lpstr>Playfair Display Black</vt:lpstr>
      <vt:lpstr>Roboto Condensed</vt:lpstr>
      <vt:lpstr>Office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Christian Prof. Dr. Zagel</dc:creator>
  <cp:lastModifiedBy>Zagel, Prof. Dr. Christian</cp:lastModifiedBy>
  <cp:revision>13</cp:revision>
  <cp:lastPrinted>2018-03-21T08:01:57Z</cp:lastPrinted>
  <dcterms:created xsi:type="dcterms:W3CDTF">2018-03-21T07:49:16Z</dcterms:created>
  <dcterms:modified xsi:type="dcterms:W3CDTF">2019-09-02T11:54:55Z</dcterms:modified>
</cp:coreProperties>
</file>